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4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C0A59-6A83-4C05-A852-C732AEF486F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30359-2F48-4228-A1E9-CABCEE1BF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3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30359-2F48-4228-A1E9-CABCEE1BF52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519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30359-2F48-4228-A1E9-CABCEE1BF52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5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96752"/>
            <a:ext cx="7772400" cy="17801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Чем играют наши дети?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717032"/>
            <a:ext cx="6400800" cy="14732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Попова Ирина Евгеньевна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Воспитатель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МДОУ Детский сад №10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г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Рыбинск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42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5113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Дополнительные критерии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280920" cy="5400599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Соответствие принятым в обществе нормам и духовно-нравственным ценностям.</a:t>
            </a:r>
          </a:p>
          <a:p>
            <a:pPr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Возможность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использования игрушки в коллективной игре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Возможность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освоения игрушки детьми со специальными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нуждами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(т.е. детьми с физическими недостатками и особенностями, так и с явными признаками опережающего развития. Для таких детей это переходит в разряд обязательных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).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  <a:ea typeface="Times New Roman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Прочность и долговечность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игрушки, использование при её создании экологически чистых материалов.</a:t>
            </a:r>
          </a:p>
          <a:p>
            <a:pPr lvl="0">
              <a:spcAft>
                <a:spcPts val="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Правильность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описания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игрушки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Times New Roman"/>
              </a:rPr>
              <a:t>и качество её упаковки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  <a:ea typeface="Times New Roman"/>
            </a:endParaRPr>
          </a:p>
          <a:p>
            <a:pPr marL="0" indent="0">
              <a:lnSpc>
                <a:spcPts val="1575"/>
              </a:lnSpc>
              <a:spcBef>
                <a:spcPts val="1125"/>
              </a:spcBef>
              <a:spcAft>
                <a:spcPts val="1125"/>
              </a:spcAft>
              <a:buNone/>
            </a:pPr>
            <a:endParaRPr lang="ru-RU" dirty="0">
              <a:solidFill>
                <a:schemeClr val="tx1"/>
              </a:solidFill>
              <a:latin typeface="Comic Sans MS" panose="030F0702030302020204" pitchFamily="66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3127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5617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Подведение итогов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people_0151.jpg (631×6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45023"/>
            <a:ext cx="3411093" cy="2848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45.jpg (600×45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3" y="1196752"/>
            <a:ext cx="3384376" cy="253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4a08f04db05046cf4195d9c3edda2f8c_L.jpg (600×45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21421"/>
            <a:ext cx="3851924" cy="2888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36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25113" cy="924475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Цель и задачи проекта</a:t>
            </a:r>
            <a:endParaRPr lang="ru-RU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125112" cy="4051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Цель: </a:t>
            </a:r>
            <a:endParaRPr lang="ru-RU" sz="20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Blip>
                <a:blip r:embed="rId2"/>
              </a:buBlip>
            </a:pP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повышение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компетентности родителей в вопросах выбора игрушек.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Задачи:</a:t>
            </a:r>
          </a:p>
          <a:p>
            <a:pPr>
              <a:buBlip>
                <a:blip r:embed="rId2"/>
              </a:buBlip>
            </a:pP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дать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родителям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представление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о значении игрушки, её роли в игре ребёнка;</a:t>
            </a:r>
          </a:p>
          <a:p>
            <a:pPr>
              <a:buBlip>
                <a:blip r:embed="rId2"/>
              </a:buBlip>
            </a:pP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рассказать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об особенностях современных игрушек, их плюсы и минусы; </a:t>
            </a:r>
          </a:p>
          <a:p>
            <a:pPr>
              <a:buBlip>
                <a:blip r:embed="rId2"/>
              </a:buBlip>
            </a:pP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повысить уровень знаний родителей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о целесообразном педагогическом подборе игрушек;</a:t>
            </a:r>
          </a:p>
          <a:p>
            <a:pPr>
              <a:buBlip>
                <a:blip r:embed="rId2"/>
              </a:buBlip>
            </a:pP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стимулировать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интерес родителей для совместной игровой деятельности с собственным ребенком.</a:t>
            </a:r>
          </a:p>
        </p:txBody>
      </p:sp>
    </p:spTree>
    <p:extLst>
      <p:ext uri="{BB962C8B-B14F-4D97-AF65-F5344CB8AC3E}">
        <p14:creationId xmlns:p14="http://schemas.microsoft.com/office/powerpoint/2010/main" val="207333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25113" cy="924475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Игрушки моего детства </a:t>
            </a:r>
            <a:endParaRPr lang="ru-RU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87982.jpg (600×6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" y="1034593"/>
            <a:ext cx="2567037" cy="2661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f7272a583b68ee7d0c3ca98a1098ca0.jpg (800×1240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892" y="1034593"/>
            <a:ext cx="1949152" cy="2661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babiki.ru/uploads/images/00/44/05/2011/02/04/bae9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5" y="3605274"/>
            <a:ext cx="2907956" cy="2154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194.jpg (600×600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23" y="1038236"/>
            <a:ext cx="2701545" cy="2712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295084694_360.jpg (700×1204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34593"/>
            <a:ext cx="1513843" cy="2574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yubimie-igrushki-33-485.jpg (604×356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08914"/>
            <a:ext cx="3350441" cy="2150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babiki.ru/uploads/images/00/44/05/2011/02/04/a4fdb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99408"/>
            <a:ext cx="2880060" cy="2160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80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яра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908720"/>
            <a:ext cx="8929960" cy="5024099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94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108" y="158450"/>
            <a:ext cx="7125113" cy="924475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Куклы монстры</a:t>
            </a:r>
            <a:endParaRPr lang="ru-RU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kukly-monster-high_4.jpg (900×5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4752528" cy="2772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346668.jpg (600×6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7876"/>
            <a:ext cx="3168352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099da420.png (600×40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29000"/>
            <a:ext cx="4608512" cy="3095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356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8261"/>
            <a:ext cx="7125113" cy="924475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Игрушки монстры</a:t>
            </a:r>
            <a:endParaRPr lang="ru-RU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marvelselect_venom2a.jpg (924×100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7" y="1052736"/>
            <a:ext cx="3326770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41.jpg (1075×1075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784" y="1052736"/>
            <a:ext cx="3555774" cy="3555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16370_51729.jpg (800×80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08218"/>
            <a:ext cx="3333150" cy="3333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44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Прямая соединительная линия 77"/>
          <p:cNvCxnSpPr/>
          <p:nvPr/>
        </p:nvCxnSpPr>
        <p:spPr>
          <a:xfrm rot="6600000" flipH="1">
            <a:off x="1642122" y="1784873"/>
            <a:ext cx="299094" cy="42188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rot="4800000" flipH="1">
            <a:off x="3496142" y="2780927"/>
            <a:ext cx="589132" cy="50549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417278" y="3454764"/>
            <a:ext cx="374391" cy="212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3385454" y="3477047"/>
            <a:ext cx="37026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4200000" flipH="1" flipV="1">
            <a:off x="1954484" y="4673353"/>
            <a:ext cx="443921" cy="65736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4200000" flipH="1" flipV="1">
            <a:off x="3509393" y="3704497"/>
            <a:ext cx="470200" cy="65800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152487" y="1846497"/>
            <a:ext cx="299094" cy="42188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6843177" y="4673354"/>
            <a:ext cx="443921" cy="65736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60" idx="2"/>
            <a:endCxn id="6" idx="5"/>
          </p:cNvCxnSpPr>
          <p:nvPr/>
        </p:nvCxnSpPr>
        <p:spPr>
          <a:xfrm flipH="1" flipV="1">
            <a:off x="5186886" y="3704497"/>
            <a:ext cx="470200" cy="65800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618183" y="4775158"/>
            <a:ext cx="51" cy="49211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596410" y="3799789"/>
            <a:ext cx="0" cy="38271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53" name="Прямая соединительная линия 2052"/>
          <p:cNvCxnSpPr/>
          <p:nvPr/>
        </p:nvCxnSpPr>
        <p:spPr>
          <a:xfrm>
            <a:off x="4618182" y="1846497"/>
            <a:ext cx="1" cy="38430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1026" idx="1"/>
          </p:cNvCxnSpPr>
          <p:nvPr/>
        </p:nvCxnSpPr>
        <p:spPr>
          <a:xfrm>
            <a:off x="7410183" y="3509246"/>
            <a:ext cx="374391" cy="212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69" name="Прямая соединительная линия 2068"/>
          <p:cNvCxnSpPr/>
          <p:nvPr/>
        </p:nvCxnSpPr>
        <p:spPr>
          <a:xfrm>
            <a:off x="5366002" y="3477047"/>
            <a:ext cx="37026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5147134" y="2780928"/>
            <a:ext cx="589132" cy="50549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4630828" y="2871342"/>
            <a:ext cx="0" cy="33412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826" y="244467"/>
            <a:ext cx="7125113" cy="924475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Классификация игрушек</a:t>
            </a:r>
            <a:br>
              <a:rPr lang="ru-RU" sz="40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</a:br>
            <a:endParaRPr lang="ru-RU" sz="40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744493" y="3211742"/>
            <a:ext cx="1689869" cy="57729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ea typeface="Calibri"/>
              </a:rPr>
              <a:t>И</a:t>
            </a:r>
            <a:r>
              <a:rPr lang="ru-RU" sz="2000" b="1" i="1" dirty="0" smtClean="0">
                <a:solidFill>
                  <a:srgbClr val="0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ea typeface="Calibri"/>
              </a:rPr>
              <a:t>грушка</a:t>
            </a:r>
            <a:endParaRPr lang="ru-RU" sz="2000" b="1" i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5633855" y="2204864"/>
            <a:ext cx="1560026" cy="669528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/>
                <a:ea typeface="Calibri"/>
                <a:cs typeface="Times New Roman"/>
              </a:rPr>
              <a:t>Сюжетные или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600" b="1" dirty="0">
                <a:solidFill>
                  <a:srgbClr val="0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/>
                <a:ea typeface="Calibri"/>
                <a:cs typeface="Times New Roman"/>
              </a:rPr>
              <a:t>образные</a:t>
            </a:r>
            <a:endParaRPr lang="ru-RU" sz="16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2" name="Picture 4" descr="http://www.babypodarok.ru/p/shop/origin/3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55" y="844849"/>
            <a:ext cx="816668" cy="1304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с двумя вырезанными противолежащими углами 27"/>
          <p:cNvSpPr/>
          <p:nvPr/>
        </p:nvSpPr>
        <p:spPr>
          <a:xfrm>
            <a:off x="3783176" y="2201814"/>
            <a:ext cx="1670012" cy="669528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Технические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игрушки</a:t>
            </a:r>
          </a:p>
        </p:txBody>
      </p:sp>
      <p:pic>
        <p:nvPicPr>
          <p:cNvPr id="2054" name="Picture 6" descr="http://www.char.ru/books/5040805_Model_mashiny_1_18_Dodge_Ram_1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54" y="1139738"/>
            <a:ext cx="1470348" cy="768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с двумя вырезанными противолежащими углами 52"/>
          <p:cNvSpPr/>
          <p:nvPr/>
        </p:nvSpPr>
        <p:spPr>
          <a:xfrm>
            <a:off x="5736266" y="3119512"/>
            <a:ext cx="1788062" cy="669528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Строительные или конструктивные</a:t>
            </a:r>
          </a:p>
        </p:txBody>
      </p:sp>
      <p:sp>
        <p:nvSpPr>
          <p:cNvPr id="60" name="Прямоугольник с двумя вырезанными противолежащими углами 59"/>
          <p:cNvSpPr/>
          <p:nvPr/>
        </p:nvSpPr>
        <p:spPr>
          <a:xfrm>
            <a:off x="5657086" y="4027735"/>
            <a:ext cx="1670012" cy="669528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Дидактические игрушки</a:t>
            </a:r>
          </a:p>
        </p:txBody>
      </p:sp>
      <p:pic>
        <p:nvPicPr>
          <p:cNvPr id="1026" name="Picture 2" descr="http://www.emalpol.pl/sklep/images/wader41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574" y="3041517"/>
            <a:ext cx="1209445" cy="939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akids.ru/published/publicdata/AKIDSA61WEBSTORE/attachments/SC/products_pictures/57495_en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98" y="5056091"/>
            <a:ext cx="967350" cy="1382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с двумя вырезанными противолежащими углами 25"/>
          <p:cNvSpPr/>
          <p:nvPr/>
        </p:nvSpPr>
        <p:spPr>
          <a:xfrm>
            <a:off x="3755718" y="4109347"/>
            <a:ext cx="1724927" cy="733651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Игрушки для подвижных и спортивных игр</a:t>
            </a:r>
          </a:p>
        </p:txBody>
      </p:sp>
      <p:pic>
        <p:nvPicPr>
          <p:cNvPr id="1028" name="Picture 4" descr="http://www.ortopiter.ru/upload/iblock/7e1/7e110e2a39bd714e82d28aea433469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70" y="5172949"/>
            <a:ext cx="1809665" cy="1194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с двумя вырезанными противолежащими углами 67"/>
          <p:cNvSpPr/>
          <p:nvPr/>
        </p:nvSpPr>
        <p:spPr>
          <a:xfrm>
            <a:off x="1417279" y="4027735"/>
            <a:ext cx="2160438" cy="669528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Театрализованные </a:t>
            </a:r>
            <a:r>
              <a:rPr lang="ru-RU" sz="1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игрушки</a:t>
            </a:r>
          </a:p>
        </p:txBody>
      </p:sp>
      <p:pic>
        <p:nvPicPr>
          <p:cNvPr id="1030" name="Picture 6" descr="http://hilt.com.ua/admin/bindata/_0197895_im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03714"/>
            <a:ext cx="1508368" cy="1327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с двумя вырезанными противолежащими углами 71"/>
          <p:cNvSpPr/>
          <p:nvPr/>
        </p:nvSpPr>
        <p:spPr>
          <a:xfrm>
            <a:off x="1791669" y="3041518"/>
            <a:ext cx="1614806" cy="747522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Звучащие и музыкальные игрушки</a:t>
            </a:r>
          </a:p>
        </p:txBody>
      </p:sp>
      <p:pic>
        <p:nvPicPr>
          <p:cNvPr id="1032" name="Picture 8" descr="http://www.char.ru/books/5042230_Metallofon_8_tono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1" y="3038404"/>
            <a:ext cx="1247067" cy="931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с двумя вырезанными противолежащими углами 75"/>
          <p:cNvSpPr/>
          <p:nvPr/>
        </p:nvSpPr>
        <p:spPr>
          <a:xfrm>
            <a:off x="1900574" y="2188176"/>
            <a:ext cx="1670012" cy="669528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Игрушки-самоделки</a:t>
            </a:r>
          </a:p>
        </p:txBody>
      </p:sp>
      <p:pic>
        <p:nvPicPr>
          <p:cNvPr id="1034" name="Picture 10" descr="http://mediasubs.ru/group/uploads/mo/moyo-hobbi/image2/iZC00N2Ez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7" y="896168"/>
            <a:ext cx="1304849" cy="137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21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Рекомендации по выбору игрушки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899599"/>
            <a:ext cx="9108504" cy="5976664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Не берите детей дошкольного возраста с собой в современные игрушечные супермаркеты и на игрушечные ярмарки. Выбор игрушки – серьёзное, взрослое дело, которое требует времени и знаний. Необходимо учитывать особенности характера и здоровья, способности и предпочтения ребёнка, а также уклад жизни вашей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семьи. Капризы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уставшего малыша не будут способствовать принятию правильного решения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buBlip>
                <a:blip r:embed="rId2"/>
              </a:buBlip>
            </a:pP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Обратитесь в детский сад, который посещает ваш ребёнок, за консультацией. Как ни странно, одинаковые игрушки в детском саду и дома делают для ребёнка посещение дошкольного учреждения более привлекательным.</a:t>
            </a:r>
          </a:p>
          <a:p>
            <a:pPr>
              <a:buBlip>
                <a:blip r:embed="rId2"/>
              </a:buBlip>
            </a:pP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Следует обратить внимание на ассортимент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– наличие конструкторов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строительных материалов,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настольно –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печатных игр, наборов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для творчества,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головоломок, спортивных игр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наборов, оборудования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 для ролевых игр (кухни, парикмахерские, мастерские, наборы доктора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), Дидактических пособий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для знакомства с окружающим миром,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кубиков,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лото, домино,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мозаик, продукции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для игр с песком и водой,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персонажей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для театрализованной деятельности и ширмы к ним,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игровых домиков, горок, машинок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дополняющих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их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гаражей, знаков, эстакад, кукол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кукольного хозяйства.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Blip>
                <a:blip r:embed="rId2"/>
              </a:buBlip>
            </a:pPr>
            <a:endParaRPr lang="ru-RU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56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125113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Обязательные </a:t>
            </a:r>
            <a:r>
              <a:rPr lang="ru-RU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критерии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471118" cy="62373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Безопасность </a:t>
            </a:r>
            <a:r>
              <a:rPr lang="ru-RU" sz="26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игрушки</a:t>
            </a:r>
            <a:r>
              <a:rPr lang="ru-RU" sz="2600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ru-RU" sz="2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Blip>
                <a:blip r:embed="rId2"/>
              </a:buBlip>
            </a:pP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1.</a:t>
            </a:r>
            <a:r>
              <a:rPr lang="ru-RU" sz="19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О безопасности игрушки свидетельствует наличие сертификата </a:t>
            </a:r>
            <a:r>
              <a:rPr lang="ru-RU" sz="19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РОСТЕСТА. </a:t>
            </a:r>
            <a:r>
              <a:rPr lang="ru-RU" sz="19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 </a:t>
            </a: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любом случае игрушка не должна иметь явных механических и химических признаков опасности для здоровья.</a:t>
            </a:r>
          </a:p>
          <a:p>
            <a:pPr>
              <a:buBlip>
                <a:blip r:embed="rId2"/>
              </a:buBlip>
            </a:pP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2. В игрушке не должно быть явных признаков, провоцирующих ребёнка на агрессию и жестокость или вызывающих страх и тревогу.</a:t>
            </a:r>
          </a:p>
          <a:p>
            <a:pPr>
              <a:buBlip>
                <a:blip r:embed="rId2"/>
              </a:buBlip>
            </a:pP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r>
              <a:rPr lang="ru-RU" sz="19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Игрушка не должна унижать человеческое достоинство или оскорблять религиозные чувства, вызывать негативное отношение к расовым особенностям и физическим недостаткам людей.</a:t>
            </a:r>
          </a:p>
          <a:p>
            <a:pPr>
              <a:buBlip>
                <a:blip r:embed="rId2"/>
              </a:buBlip>
            </a:pP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ru-RU" sz="19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Игрушка не должна вызывать психологической зависимости в ущерб полноценному развитию ребёнка.</a:t>
            </a:r>
          </a:p>
          <a:p>
            <a:pPr>
              <a:buBlip>
                <a:blip r:embed="rId2"/>
              </a:buBlip>
            </a:pP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r>
              <a:rPr lang="ru-RU" sz="19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Соответствие игрушки указанному в описании возрасту ребёнка.</a:t>
            </a:r>
          </a:p>
          <a:p>
            <a:pPr>
              <a:buBlip>
                <a:blip r:embed="rId2"/>
              </a:buBlip>
            </a:pP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r>
              <a:rPr lang="ru-RU" sz="19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Привлекательность игрушки для ребёнка.</a:t>
            </a:r>
          </a:p>
          <a:p>
            <a:pPr>
              <a:buBlip>
                <a:blip r:embed="rId2"/>
              </a:buBlip>
            </a:pP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r>
              <a:rPr lang="ru-RU" sz="19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Возможность использования игрушки для развития способностей ребёнка (познавательное развитие, Физическое совершенствование, Художественно-эстетическое развитие и духовно-нравственное воспитание).</a:t>
            </a:r>
          </a:p>
          <a:p>
            <a:pPr>
              <a:buBlip>
                <a:blip r:embed="rId2"/>
              </a:buBlip>
            </a:pP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  <a:r>
              <a:rPr lang="ru-RU" sz="19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Эстетичность внешнего вида игрушки и отсутствие ошибок в конструкции, логике </a:t>
            </a:r>
            <a:r>
              <a:rPr lang="ru-RU" sz="19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игры, </a:t>
            </a:r>
            <a:r>
              <a:rPr lang="ru-RU" sz="1900" dirty="0">
                <a:solidFill>
                  <a:schemeClr val="tx1"/>
                </a:solidFill>
                <a:latin typeface="Comic Sans MS" panose="030F0702030302020204" pitchFamily="66" charset="0"/>
              </a:rPr>
              <a:t>в их описании.</a:t>
            </a:r>
          </a:p>
          <a:p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594681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558</TotalTime>
  <Words>456</Words>
  <Application>Microsoft Office PowerPoint</Application>
  <PresentationFormat>Экран (4:3)</PresentationFormat>
  <Paragraphs>49</Paragraphs>
  <Slides>11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Spring</vt:lpstr>
      <vt:lpstr>  Чем играют наши дети?</vt:lpstr>
      <vt:lpstr>Цель и задачи проекта</vt:lpstr>
      <vt:lpstr>Игрушки моего детства </vt:lpstr>
      <vt:lpstr>Презентация PowerPoint</vt:lpstr>
      <vt:lpstr>Куклы монстры</vt:lpstr>
      <vt:lpstr>Игрушки монстры</vt:lpstr>
      <vt:lpstr>Классификация игрушек </vt:lpstr>
      <vt:lpstr>Рекомендации по выбору игрушки</vt:lpstr>
      <vt:lpstr>Обязательные критерии </vt:lpstr>
      <vt:lpstr>Дополнительные критерии</vt:lpstr>
      <vt:lpstr>Подведение итогов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образовательное автономное учреждение среднего профессионального образования  Рыбинский педагогический колледж  Чем играют наши дети?</dc:title>
  <dc:creator>DNS</dc:creator>
  <cp:lastModifiedBy>DNS</cp:lastModifiedBy>
  <cp:revision>20</cp:revision>
  <dcterms:created xsi:type="dcterms:W3CDTF">2015-03-24T08:06:11Z</dcterms:created>
  <dcterms:modified xsi:type="dcterms:W3CDTF">2024-11-27T06:12:58Z</dcterms:modified>
</cp:coreProperties>
</file>